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9" r:id="rId3"/>
    <p:sldId id="257" r:id="rId4"/>
    <p:sldId id="258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04461"/>
    <a:srgbClr val="F3416B"/>
    <a:srgbClr val="D7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BBF1ACD-86A5-411B-B4B9-CF84AC73FA3B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ACD-86A5-411B-B4B9-CF84AC73FA3B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ACD-86A5-411B-B4B9-CF84AC73FA3B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ACD-86A5-411B-B4B9-CF84AC73FA3B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ACD-86A5-411B-B4B9-CF84AC73FA3B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ACD-86A5-411B-B4B9-CF84AC73FA3B}" type="slidenum">
              <a:rPr lang="es-VE" smtClean="0"/>
              <a:t>‹Nº›</a:t>
            </a:fld>
            <a:endParaRPr lang="es-V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ACD-86A5-411B-B4B9-CF84AC73FA3B}" type="slidenum">
              <a:rPr lang="es-VE" smtClean="0"/>
              <a:t>‹Nº›</a:t>
            </a:fld>
            <a:endParaRPr lang="es-V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ACD-86A5-411B-B4B9-CF84AC73FA3B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ACD-86A5-411B-B4B9-CF84AC73FA3B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BBF1ACD-86A5-411B-B4B9-CF84AC73FA3B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BBF1ACD-86A5-411B-B4B9-CF84AC73FA3B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BBF1ACD-86A5-411B-B4B9-CF84AC73FA3B}" type="slidenum">
              <a:rPr lang="es-VE" smtClean="0"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s://twitter.com/DevComputing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instagram.com/devcomputing/" TargetMode="External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slide" Target="slide1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9.jpe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16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3.gif"/><Relationship Id="rId7" Type="http://schemas.openxmlformats.org/officeDocument/2006/relationships/slide" Target="slide1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18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microsoft.com/office/2007/relationships/hdphoto" Target="../media/hdphoto3.wdp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0.gif"/><Relationship Id="rId7" Type="http://schemas.openxmlformats.org/officeDocument/2006/relationships/slide" Target="slide2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" Target="slide4.xml"/><Relationship Id="rId7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5.xml"/><Relationship Id="rId5" Type="http://schemas.openxmlformats.org/officeDocument/2006/relationships/slide" Target="slide7.xml"/><Relationship Id="rId10" Type="http://schemas.openxmlformats.org/officeDocument/2006/relationships/image" Target="../media/image13.jpeg"/><Relationship Id="rId4" Type="http://schemas.openxmlformats.org/officeDocument/2006/relationships/slide" Target="slide6.xml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21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22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microsoft.com/office/2007/relationships/hdphoto" Target="../media/hdphoto5.wdp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slide" Target="slide2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" Target="slide2.xml"/><Relationship Id="rId7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2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4.jpe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ven\Desktop\oso\IMG-20200511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1512168" cy="1512168"/>
          </a:xfrm>
          <a:prstGeom prst="ellipse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012160" y="245282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Dev Computing</a:t>
            </a:r>
            <a:endParaRPr lang="es-VE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8 Pentágono"/>
          <p:cNvSpPr/>
          <p:nvPr/>
        </p:nvSpPr>
        <p:spPr>
          <a:xfrm>
            <a:off x="971600" y="2691723"/>
            <a:ext cx="4320480" cy="138534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11 Cheurón"/>
          <p:cNvSpPr/>
          <p:nvPr/>
        </p:nvSpPr>
        <p:spPr>
          <a:xfrm>
            <a:off x="4644008" y="2691723"/>
            <a:ext cx="1296144" cy="1385349"/>
          </a:xfrm>
          <a:prstGeom prst="chevron">
            <a:avLst>
              <a:gd name="adj" fmla="val 684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49490" y="2979755"/>
            <a:ext cx="3666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MANUAL PARA EL PROGRAMADOR</a:t>
            </a:r>
            <a:endParaRPr lang="es-VE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13 CuadroTexto">
            <a:hlinkClick r:id="rId3"/>
          </p:cNvPr>
          <p:cNvSpPr txBox="1"/>
          <p:nvPr/>
        </p:nvSpPr>
        <p:spPr>
          <a:xfrm>
            <a:off x="6444208" y="528146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u="sng" dirty="0" smtClean="0">
                <a:solidFill>
                  <a:schemeClr val="bg2">
                    <a:lumMod val="50000"/>
                  </a:schemeClr>
                </a:solidFill>
              </a:rPr>
              <a:t>@devcomputing</a:t>
            </a:r>
            <a:endParaRPr lang="es-VE" sz="14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16 CuadroTexto">
            <a:hlinkClick r:id="rId4"/>
          </p:cNvPr>
          <p:cNvSpPr txBox="1"/>
          <p:nvPr/>
        </p:nvSpPr>
        <p:spPr>
          <a:xfrm>
            <a:off x="6444208" y="494116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u="sng" dirty="0" smtClean="0">
                <a:solidFill>
                  <a:schemeClr val="bg2">
                    <a:lumMod val="50000"/>
                  </a:schemeClr>
                </a:solidFill>
              </a:rPr>
              <a:t>@devcomputing</a:t>
            </a:r>
            <a:endParaRPr lang="es-VE" sz="14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0" t="25496" r="16260" b="48098"/>
          <a:stretch/>
        </p:blipFill>
        <p:spPr bwMode="auto">
          <a:xfrm>
            <a:off x="7793427" y="4996122"/>
            <a:ext cx="249087" cy="252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5" t="33025" r="16666" b="43666"/>
          <a:stretch/>
        </p:blipFill>
        <p:spPr bwMode="auto">
          <a:xfrm>
            <a:off x="7793427" y="5312580"/>
            <a:ext cx="252132" cy="245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 descr="C:\Users\seven\Desktop\oso\20200511_1649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07" y="4309097"/>
            <a:ext cx="1440160" cy="14241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seven\Desktop\oso\siguiente verde.pn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t="11293" r="18766" b="10448"/>
          <a:stretch/>
        </p:blipFill>
        <p:spPr bwMode="auto">
          <a:xfrm>
            <a:off x="8337232" y="6042708"/>
            <a:ext cx="765803" cy="7568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49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Bisel"/>
          <p:cNvSpPr/>
          <p:nvPr/>
        </p:nvSpPr>
        <p:spPr>
          <a:xfrm>
            <a:off x="899592" y="4305870"/>
            <a:ext cx="2520280" cy="1211362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grpSp>
        <p:nvGrpSpPr>
          <p:cNvPr id="2" name="1 Grupo"/>
          <p:cNvGrpSpPr/>
          <p:nvPr/>
        </p:nvGrpSpPr>
        <p:grpSpPr>
          <a:xfrm>
            <a:off x="35496" y="6550141"/>
            <a:ext cx="1368152" cy="308821"/>
            <a:chOff x="35496" y="6550141"/>
            <a:chExt cx="1368152" cy="308821"/>
          </a:xfrm>
        </p:grpSpPr>
        <p:sp>
          <p:nvSpPr>
            <p:cNvPr id="3" name="2 CuadroTexto"/>
            <p:cNvSpPr txBox="1"/>
            <p:nvPr/>
          </p:nvSpPr>
          <p:spPr>
            <a:xfrm>
              <a:off x="226723" y="6597352"/>
              <a:ext cx="11769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s-VE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Dev Computing</a:t>
              </a:r>
              <a:endParaRPr lang="es-VE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4" name="Picture 7" descr="C:\Users\seven\Desktop\oso\IMG-20200511-WA001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550141"/>
              <a:ext cx="263235" cy="2632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CuadroTexto"/>
          <p:cNvSpPr txBox="1"/>
          <p:nvPr/>
        </p:nvSpPr>
        <p:spPr>
          <a:xfrm>
            <a:off x="4283968" y="2845385"/>
            <a:ext cx="4359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000" dirty="0" smtClean="0"/>
              <a:t>Cada elemento en HTML5 contiene atributos, los cuales pueden ser definidos como las propiedades de cada elemento.</a:t>
            </a:r>
            <a:endParaRPr lang="es-VE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076056" y="44937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8000" dirty="0" smtClean="0">
                <a:ln w="317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HTML5</a:t>
            </a:r>
            <a:endParaRPr lang="es-VE" sz="8000" dirty="0">
              <a:ln w="317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16048" y="4588385"/>
            <a:ext cx="2331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Existen atributos globales y/o propios.</a:t>
            </a:r>
            <a:endParaRPr lang="es-VE" dirty="0"/>
          </a:p>
        </p:txBody>
      </p:sp>
      <p:pic>
        <p:nvPicPr>
          <p:cNvPr id="8" name="Picture 16" descr="C:\Users\seven\Desktop\oso\siguiente verde.pn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t="11293" r="18766" b="10448"/>
          <a:stretch/>
        </p:blipFill>
        <p:spPr bwMode="auto">
          <a:xfrm>
            <a:off x="8337232" y="6042708"/>
            <a:ext cx="765803" cy="7568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even\Desktop\oso\desdddcarga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64" y="1988840"/>
            <a:ext cx="1399505" cy="1679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Llamada rectangular redondeada"/>
          <p:cNvSpPr/>
          <p:nvPr/>
        </p:nvSpPr>
        <p:spPr>
          <a:xfrm>
            <a:off x="782730" y="1124744"/>
            <a:ext cx="1669841" cy="720080"/>
          </a:xfrm>
          <a:prstGeom prst="wedgeRoundRectCallout">
            <a:avLst>
              <a:gd name="adj1" fmla="val -3231"/>
              <a:gd name="adj2" fmla="val 86688"/>
              <a:gd name="adj3" fmla="val 16667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/>
              <a:t>¿Sabías que?</a:t>
            </a:r>
          </a:p>
        </p:txBody>
      </p:sp>
      <p:grpSp>
        <p:nvGrpSpPr>
          <p:cNvPr id="15" name="14 Grupo"/>
          <p:cNvGrpSpPr/>
          <p:nvPr/>
        </p:nvGrpSpPr>
        <p:grpSpPr>
          <a:xfrm rot="5400000">
            <a:off x="1834474" y="3880335"/>
            <a:ext cx="452556" cy="125951"/>
            <a:chOff x="1455148" y="3663089"/>
            <a:chExt cx="452556" cy="125951"/>
          </a:xfrm>
        </p:grpSpPr>
        <p:sp>
          <p:nvSpPr>
            <p:cNvPr id="12" name="11 Cheurón"/>
            <p:cNvSpPr/>
            <p:nvPr/>
          </p:nvSpPr>
          <p:spPr>
            <a:xfrm>
              <a:off x="1763688" y="3668246"/>
              <a:ext cx="144016" cy="120794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chemeClr val="tx1"/>
                </a:solidFill>
              </a:endParaRPr>
            </a:p>
          </p:txBody>
        </p:sp>
        <p:sp>
          <p:nvSpPr>
            <p:cNvPr id="13" name="12 Cheurón"/>
            <p:cNvSpPr/>
            <p:nvPr/>
          </p:nvSpPr>
          <p:spPr>
            <a:xfrm>
              <a:off x="1599164" y="3668246"/>
              <a:ext cx="144016" cy="120794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chemeClr val="tx1"/>
                </a:solidFill>
              </a:endParaRPr>
            </a:p>
          </p:txBody>
        </p:sp>
        <p:sp>
          <p:nvSpPr>
            <p:cNvPr id="14" name="13 Cheurón"/>
            <p:cNvSpPr/>
            <p:nvPr/>
          </p:nvSpPr>
          <p:spPr>
            <a:xfrm>
              <a:off x="1455148" y="3663089"/>
              <a:ext cx="144016" cy="120794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56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even\Desktop\oso\diseñ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895" l="1044" r="95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6" r="3817" b="53734"/>
          <a:stretch/>
        </p:blipFill>
        <p:spPr bwMode="auto">
          <a:xfrm>
            <a:off x="4275382" y="1844824"/>
            <a:ext cx="4359830" cy="16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35496" y="6550141"/>
            <a:ext cx="1368152" cy="308821"/>
            <a:chOff x="35496" y="6550141"/>
            <a:chExt cx="1368152" cy="308821"/>
          </a:xfrm>
        </p:grpSpPr>
        <p:sp>
          <p:nvSpPr>
            <p:cNvPr id="3" name="2 CuadroTexto"/>
            <p:cNvSpPr txBox="1"/>
            <p:nvPr/>
          </p:nvSpPr>
          <p:spPr>
            <a:xfrm>
              <a:off x="226723" y="6597352"/>
              <a:ext cx="11769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s-VE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Dev Computing</a:t>
              </a:r>
              <a:endParaRPr lang="es-VE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4" name="Picture 7" descr="C:\Users\seven\Desktop\oso\IMG-20200511-WA001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550141"/>
              <a:ext cx="263235" cy="2632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CuadroTexto"/>
          <p:cNvSpPr txBox="1"/>
          <p:nvPr/>
        </p:nvSpPr>
        <p:spPr>
          <a:xfrm>
            <a:off x="5220073" y="1891007"/>
            <a:ext cx="3000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000" dirty="0" smtClean="0"/>
              <a:t>Existen atributos globales los cuales se encuentran definidos para todos los elementos dentro del estándar.</a:t>
            </a:r>
            <a:endParaRPr lang="es-VE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076056" y="44937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8000" dirty="0" smtClean="0">
                <a:ln w="317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HTML5</a:t>
            </a:r>
            <a:endParaRPr lang="es-VE" sz="8000" dirty="0">
              <a:ln w="317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87624" y="177281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VE"/>
            </a:defPPr>
            <a:lvl1pPr>
              <a:defRPr sz="2400"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pPr algn="ctr"/>
            <a:r>
              <a:rPr lang="es-VE" dirty="0"/>
              <a:t>Atributos Globales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115616" y="4686235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VE"/>
            </a:defPPr>
            <a:lvl1pPr algn="ctr">
              <a:defRPr sz="2400"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r>
              <a:rPr lang="es-VE" dirty="0"/>
              <a:t>Atributos Propios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6413" y="3002289"/>
            <a:ext cx="1789361" cy="1224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seven\Desktop\oso\diseñ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997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96"/>
          <a:stretch/>
        </p:blipFill>
        <p:spPr bwMode="auto">
          <a:xfrm>
            <a:off x="4067944" y="3826543"/>
            <a:ext cx="4536504" cy="169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316173" y="3870920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000" dirty="0" smtClean="0"/>
              <a:t>Existen atributos propios los cuales se encuentran definidos para un elemento en particular.</a:t>
            </a:r>
            <a:endParaRPr lang="es-VE" sz="2000" dirty="0"/>
          </a:p>
        </p:txBody>
      </p:sp>
      <p:pic>
        <p:nvPicPr>
          <p:cNvPr id="13" name="Picture 16" descr="C:\Users\seven\Desktop\oso\siguiente verde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t="11293" r="18766" b="10448"/>
          <a:stretch/>
        </p:blipFill>
        <p:spPr bwMode="auto">
          <a:xfrm>
            <a:off x="8337232" y="6042708"/>
            <a:ext cx="765803" cy="7568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8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5496" y="6550141"/>
            <a:ext cx="1368152" cy="308821"/>
            <a:chOff x="35496" y="6550141"/>
            <a:chExt cx="1368152" cy="308821"/>
          </a:xfrm>
        </p:grpSpPr>
        <p:sp>
          <p:nvSpPr>
            <p:cNvPr id="3" name="2 CuadroTexto"/>
            <p:cNvSpPr txBox="1"/>
            <p:nvPr/>
          </p:nvSpPr>
          <p:spPr>
            <a:xfrm>
              <a:off x="226723" y="6597352"/>
              <a:ext cx="11769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s-VE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Dev Computing</a:t>
              </a:r>
              <a:endParaRPr lang="es-VE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4" name="Picture 7" descr="C:\Users\seven\Desktop\oso\IMG-20200511-WA001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550141"/>
              <a:ext cx="263235" cy="2632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CuadroTexto"/>
          <p:cNvSpPr txBox="1"/>
          <p:nvPr/>
        </p:nvSpPr>
        <p:spPr>
          <a:xfrm>
            <a:off x="4283968" y="2845385"/>
            <a:ext cx="4359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000" dirty="0" smtClean="0"/>
              <a:t>Los atributos cambian la forma mediante el cual los navegadores hacen la interpretación de los elementos.</a:t>
            </a:r>
            <a:endParaRPr lang="es-VE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076056" y="44937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8000" dirty="0" smtClean="0">
                <a:ln w="317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HTML5</a:t>
            </a:r>
            <a:endParaRPr lang="es-VE" sz="8000" dirty="0">
              <a:ln w="317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C:\Users\seven\Desktop\oso\inter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510" y="1700808"/>
            <a:ext cx="2694434" cy="32098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heurón"/>
          <p:cNvSpPr/>
          <p:nvPr/>
        </p:nvSpPr>
        <p:spPr>
          <a:xfrm>
            <a:off x="563758" y="1700808"/>
            <a:ext cx="288032" cy="288032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9" name="8 Cheurón"/>
          <p:cNvSpPr/>
          <p:nvPr/>
        </p:nvSpPr>
        <p:spPr>
          <a:xfrm>
            <a:off x="836171" y="1700808"/>
            <a:ext cx="288032" cy="288032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pic>
        <p:nvPicPr>
          <p:cNvPr id="10" name="Picture 16" descr="C:\Users\seven\Desktop\oso\siguiente verde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t="11293" r="18766" b="10448"/>
          <a:stretch/>
        </p:blipFill>
        <p:spPr bwMode="auto">
          <a:xfrm>
            <a:off x="8337232" y="6042708"/>
            <a:ext cx="765803" cy="7568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9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5496" y="6550141"/>
            <a:ext cx="1368152" cy="308821"/>
            <a:chOff x="35496" y="6550141"/>
            <a:chExt cx="1368152" cy="308821"/>
          </a:xfrm>
        </p:grpSpPr>
        <p:sp>
          <p:nvSpPr>
            <p:cNvPr id="3" name="2 CuadroTexto"/>
            <p:cNvSpPr txBox="1"/>
            <p:nvPr/>
          </p:nvSpPr>
          <p:spPr>
            <a:xfrm>
              <a:off x="226723" y="6597352"/>
              <a:ext cx="11769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s-VE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Dev Computing</a:t>
              </a:r>
              <a:endParaRPr lang="es-VE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4" name="Picture 7" descr="C:\Users\seven\Desktop\oso\IMG-20200511-WA001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550141"/>
              <a:ext cx="263235" cy="2632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CuadroTexto"/>
          <p:cNvSpPr txBox="1"/>
          <p:nvPr/>
        </p:nvSpPr>
        <p:spPr>
          <a:xfrm>
            <a:off x="4283968" y="2845385"/>
            <a:ext cx="4359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000" dirty="0" smtClean="0"/>
              <a:t>Los atributos se declaran a través de su nombre, seguido de un signo igual (=) y su valor correspondiente entre </a:t>
            </a:r>
            <a:r>
              <a:rPr lang="es-VE" sz="2000" dirty="0"/>
              <a:t>comillas </a:t>
            </a:r>
            <a:r>
              <a:rPr lang="es-VE" sz="2000" dirty="0" smtClean="0"/>
              <a:t>(“”).</a:t>
            </a:r>
            <a:endParaRPr lang="es-VE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076056" y="44937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8000" dirty="0" smtClean="0">
                <a:ln w="317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HTML5</a:t>
            </a:r>
            <a:endParaRPr lang="es-VE" sz="8000" dirty="0">
              <a:ln w="317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1388095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VE"/>
            </a:defPPr>
            <a:lvl1pPr algn="ctr">
              <a:defRPr sz="2400" b="1">
                <a:solidFill>
                  <a:schemeClr val="bg1"/>
                </a:solidFill>
                <a:latin typeface="Bradley Hand ITC" pitchFamily="66" charset="0"/>
              </a:defRPr>
            </a:lvl1pPr>
          </a:lstStyle>
          <a:p>
            <a:pPr algn="l"/>
            <a:r>
              <a:rPr lang="es-VE" sz="2200" dirty="0"/>
              <a:t>¿Cómo se puede declarar un atributo?</a:t>
            </a:r>
          </a:p>
        </p:txBody>
      </p:sp>
      <p:pic>
        <p:nvPicPr>
          <p:cNvPr id="7170" name="Picture 2" descr="C:\Users\seven\Desktop\oso\descarga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58" y="4005064"/>
            <a:ext cx="1512168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C:\Users\seven\Desktop\oso\siguiente verde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t="11293" r="18766" b="10448"/>
          <a:stretch/>
        </p:blipFill>
        <p:spPr bwMode="auto">
          <a:xfrm>
            <a:off x="8337232" y="6042708"/>
            <a:ext cx="765803" cy="7568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even\Desktop\oso\descarga (1)jjj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76" y="2276872"/>
            <a:ext cx="1496927" cy="15036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heurón"/>
          <p:cNvSpPr/>
          <p:nvPr/>
        </p:nvSpPr>
        <p:spPr>
          <a:xfrm>
            <a:off x="1470876" y="4293096"/>
            <a:ext cx="436828" cy="360040"/>
          </a:xfrm>
          <a:prstGeom prst="chevro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1058523" y="4264563"/>
            <a:ext cx="436828" cy="360040"/>
          </a:xfrm>
          <a:prstGeom prst="chevro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5496" y="6550141"/>
            <a:ext cx="1368152" cy="308821"/>
            <a:chOff x="35496" y="6550141"/>
            <a:chExt cx="1368152" cy="308821"/>
          </a:xfrm>
        </p:grpSpPr>
        <p:sp>
          <p:nvSpPr>
            <p:cNvPr id="3" name="2 CuadroTexto"/>
            <p:cNvSpPr txBox="1"/>
            <p:nvPr/>
          </p:nvSpPr>
          <p:spPr>
            <a:xfrm>
              <a:off x="226723" y="6597352"/>
              <a:ext cx="11769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s-VE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Dev Computing</a:t>
              </a:r>
              <a:endParaRPr lang="es-VE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4" name="Picture 7" descr="C:\Users\seven\Desktop\oso\IMG-20200511-WA001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550141"/>
              <a:ext cx="263235" cy="2632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5 CuadroTexto"/>
          <p:cNvSpPr txBox="1"/>
          <p:nvPr/>
        </p:nvSpPr>
        <p:spPr>
          <a:xfrm>
            <a:off x="5076056" y="44937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8000" dirty="0" smtClean="0">
                <a:ln w="317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HTML5</a:t>
            </a:r>
            <a:endParaRPr lang="es-VE" sz="8000" dirty="0">
              <a:ln w="317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16016" y="2708920"/>
            <a:ext cx="39441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000" dirty="0" smtClean="0"/>
              <a:t>El atributo lang es el único que necesitamos especificar en nuestro HTML5 y nos sirve para definir el idioma contenido en el documento. </a:t>
            </a:r>
            <a:endParaRPr lang="es-VE" sz="2000" dirty="0"/>
          </a:p>
        </p:txBody>
      </p:sp>
      <p:pic>
        <p:nvPicPr>
          <p:cNvPr id="4098" name="Picture 2" descr="C:\Users\seven\Desktop\oso\Screenshot_20200512-220221_Inst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93198"/>
            <a:ext cx="3533158" cy="3419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7 Elipse"/>
          <p:cNvSpPr/>
          <p:nvPr/>
        </p:nvSpPr>
        <p:spPr>
          <a:xfrm>
            <a:off x="3856686" y="1180295"/>
            <a:ext cx="432048" cy="39644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10 Elipse"/>
          <p:cNvSpPr/>
          <p:nvPr/>
        </p:nvSpPr>
        <p:spPr>
          <a:xfrm>
            <a:off x="4009086" y="1111096"/>
            <a:ext cx="346890" cy="35062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2" name="Picture 16" descr="C:\Users\seven\Desktop\oso\siguiente verde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t="11293" r="18766" b="10448"/>
          <a:stretch/>
        </p:blipFill>
        <p:spPr bwMode="auto">
          <a:xfrm>
            <a:off x="8337232" y="6042708"/>
            <a:ext cx="765803" cy="7568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6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5496" y="6550141"/>
            <a:ext cx="1368152" cy="308821"/>
            <a:chOff x="35496" y="6550141"/>
            <a:chExt cx="1368152" cy="308821"/>
          </a:xfrm>
        </p:grpSpPr>
        <p:sp>
          <p:nvSpPr>
            <p:cNvPr id="3" name="2 CuadroTexto"/>
            <p:cNvSpPr txBox="1"/>
            <p:nvPr/>
          </p:nvSpPr>
          <p:spPr>
            <a:xfrm>
              <a:off x="226723" y="6597352"/>
              <a:ext cx="11769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s-VE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Dev Computing</a:t>
              </a:r>
              <a:endParaRPr lang="es-VE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4" name="Picture 7" descr="C:\Users\seven\Desktop\oso\IMG-20200511-WA001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550141"/>
              <a:ext cx="263235" cy="2632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CuadroTexto"/>
          <p:cNvSpPr txBox="1"/>
          <p:nvPr/>
        </p:nvSpPr>
        <p:spPr>
          <a:xfrm>
            <a:off x="5076056" y="44937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8000" dirty="0" smtClean="0">
                <a:ln w="317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HTML5</a:t>
            </a:r>
            <a:endParaRPr lang="es-VE" sz="8000" dirty="0">
              <a:ln w="317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27984" y="2564904"/>
            <a:ext cx="42321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000" dirty="0" smtClean="0"/>
              <a:t>El atributo global lang contiene una serie de lenguajes que pueden ser utilizados; como español </a:t>
            </a:r>
            <a:r>
              <a:rPr lang="es-VE" sz="2000" dirty="0"/>
              <a:t>(es</a:t>
            </a:r>
            <a:r>
              <a:rPr lang="es-VE" sz="2000" dirty="0" smtClean="0"/>
              <a:t>), inglés </a:t>
            </a:r>
            <a:r>
              <a:rPr lang="es-VE" sz="2000" dirty="0"/>
              <a:t>(</a:t>
            </a:r>
            <a:r>
              <a:rPr lang="es-VE" sz="2000" dirty="0" smtClean="0"/>
              <a:t>en), alemán </a:t>
            </a:r>
            <a:r>
              <a:rPr lang="es-VE" sz="2000" dirty="0"/>
              <a:t>(de</a:t>
            </a:r>
            <a:r>
              <a:rPr lang="es-VE" sz="2000" dirty="0" smtClean="0"/>
              <a:t>), entre muchos otros asignados mediante un código definido por estándar ISO.</a:t>
            </a:r>
            <a:endParaRPr lang="es-VE" sz="2000" dirty="0"/>
          </a:p>
          <a:p>
            <a:pPr algn="r"/>
            <a:r>
              <a:rPr lang="es-VE" sz="2000" dirty="0" smtClean="0"/>
              <a:t>  </a:t>
            </a:r>
            <a:endParaRPr lang="es-VE" sz="2000" dirty="0"/>
          </a:p>
        </p:txBody>
      </p:sp>
      <p:pic>
        <p:nvPicPr>
          <p:cNvPr id="1026" name="Picture 2" descr="C:\Users\seven\Desktop\oso\descarga (1)f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94" y="1340768"/>
            <a:ext cx="1880756" cy="1872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ven\Desktop\oso\descarga (1)j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2733675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doblada"/>
          <p:cNvSpPr/>
          <p:nvPr/>
        </p:nvSpPr>
        <p:spPr>
          <a:xfrm rot="5551841">
            <a:off x="2784237" y="2840499"/>
            <a:ext cx="576064" cy="576064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pic>
        <p:nvPicPr>
          <p:cNvPr id="11" name="Picture 16" descr="C:\Users\seven\Desktop\oso\siguiente verde.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t="11293" r="18766" b="10448"/>
          <a:stretch/>
        </p:blipFill>
        <p:spPr bwMode="auto">
          <a:xfrm>
            <a:off x="8337232" y="6042708"/>
            <a:ext cx="765803" cy="7568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0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5496" y="6550141"/>
            <a:ext cx="1368152" cy="308821"/>
            <a:chOff x="35496" y="6550141"/>
            <a:chExt cx="1368152" cy="308821"/>
          </a:xfrm>
        </p:grpSpPr>
        <p:sp>
          <p:nvSpPr>
            <p:cNvPr id="3" name="2 CuadroTexto"/>
            <p:cNvSpPr txBox="1"/>
            <p:nvPr/>
          </p:nvSpPr>
          <p:spPr>
            <a:xfrm>
              <a:off x="226723" y="6597352"/>
              <a:ext cx="11769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s-VE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Dev Computing</a:t>
              </a:r>
              <a:endParaRPr lang="es-VE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4" name="Picture 7" descr="C:\Users\seven\Desktop\oso\IMG-20200511-WA001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550141"/>
              <a:ext cx="263235" cy="2632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CuadroTexto"/>
          <p:cNvSpPr txBox="1"/>
          <p:nvPr/>
        </p:nvSpPr>
        <p:spPr>
          <a:xfrm>
            <a:off x="5076056" y="44937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8000" dirty="0" smtClean="0">
                <a:ln w="317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HTML5</a:t>
            </a:r>
            <a:endParaRPr lang="es-VE" sz="8000" dirty="0">
              <a:ln w="317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27984" y="2564904"/>
            <a:ext cx="42321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000" dirty="0" smtClean="0"/>
              <a:t>La etiqueta &lt;head&gt; contiene la definición del título de la página web, declaración de caracteres, información del documento y la ruta de archivos externos; tales como estilos y/o scripts.</a:t>
            </a:r>
            <a:endParaRPr lang="es-VE" sz="2000" dirty="0"/>
          </a:p>
          <a:p>
            <a:pPr algn="r"/>
            <a:r>
              <a:rPr lang="es-VE" sz="2000" dirty="0" smtClean="0"/>
              <a:t>  </a:t>
            </a:r>
            <a:endParaRPr lang="es-VE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971600" y="4335245"/>
            <a:ext cx="3239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Este contiene la primera sección de nuestro documento. </a:t>
            </a:r>
            <a:endParaRPr lang="es-V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seven\Desktop\oso\esquema_partes_documento_htm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55"/>
          <a:stretch/>
        </p:blipFill>
        <p:spPr bwMode="auto">
          <a:xfrm>
            <a:off x="827584" y="1412776"/>
            <a:ext cx="2341789" cy="1190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even\Desktop\oso\html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09" y="2852936"/>
            <a:ext cx="2196379" cy="148230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46" b="89063" l="1802" r="975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9004">
            <a:off x="349781" y="3289614"/>
            <a:ext cx="1056153" cy="60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6" descr="C:\Users\seven\Desktop\oso\siguiente verde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t="11293" r="18766" b="10448"/>
          <a:stretch/>
        </p:blipFill>
        <p:spPr bwMode="auto">
          <a:xfrm>
            <a:off x="8337232" y="6042708"/>
            <a:ext cx="765803" cy="7568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27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5496" y="6550141"/>
            <a:ext cx="1368152" cy="308821"/>
            <a:chOff x="35496" y="6550141"/>
            <a:chExt cx="1368152" cy="308821"/>
          </a:xfrm>
        </p:grpSpPr>
        <p:sp>
          <p:nvSpPr>
            <p:cNvPr id="3" name="2 CuadroTexto"/>
            <p:cNvSpPr txBox="1"/>
            <p:nvPr/>
          </p:nvSpPr>
          <p:spPr>
            <a:xfrm>
              <a:off x="226723" y="6597352"/>
              <a:ext cx="11769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s-VE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Dev Computing</a:t>
              </a:r>
              <a:endParaRPr lang="es-VE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4" name="Picture 7" descr="C:\Users\seven\Desktop\oso\IMG-20200511-WA001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550141"/>
              <a:ext cx="263235" cy="2632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CuadroTexto"/>
          <p:cNvSpPr txBox="1"/>
          <p:nvPr/>
        </p:nvSpPr>
        <p:spPr>
          <a:xfrm>
            <a:off x="5076056" y="44937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8000" dirty="0" smtClean="0">
                <a:ln w="317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HTML5</a:t>
            </a:r>
            <a:endParaRPr lang="es-VE" sz="8000" dirty="0">
              <a:ln w="317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860032" y="2564904"/>
            <a:ext cx="3800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000" dirty="0" smtClean="0"/>
              <a:t>La información colocada dentro del elemento head no es visible para el usuario, exceptuando los casos de íconos y el título de la página web.</a:t>
            </a:r>
            <a:endParaRPr lang="es-VE" sz="2000" dirty="0"/>
          </a:p>
          <a:p>
            <a:pPr algn="r"/>
            <a:r>
              <a:rPr lang="es-VE" sz="2000" dirty="0" smtClean="0"/>
              <a:t>  </a:t>
            </a:r>
            <a:endParaRPr lang="es-VE" sz="2000" dirty="0"/>
          </a:p>
        </p:txBody>
      </p:sp>
      <p:pic>
        <p:nvPicPr>
          <p:cNvPr id="6146" name="Picture 2" descr="C:\Users\seven\Desktop\oso\imagesdf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2062560" cy="20625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hape 353" descr="background14[1].png"/>
          <p:cNvPicPr/>
          <p:nvPr/>
        </p:nvPicPr>
        <p:blipFill rotWithShape="1">
          <a:blip r:embed="rId4">
            <a:alphaModFix/>
          </a:blip>
          <a:srcRect t="38068" r="45693"/>
          <a:stretch/>
        </p:blipFill>
        <p:spPr>
          <a:xfrm>
            <a:off x="1763688" y="3789040"/>
            <a:ext cx="2125980" cy="1708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16" descr="C:\Users\seven\Desktop\oso\siguiente verde.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t="11293" r="18766" b="10448"/>
          <a:stretch/>
        </p:blipFill>
        <p:spPr bwMode="auto">
          <a:xfrm>
            <a:off x="8337232" y="6042708"/>
            <a:ext cx="765803" cy="7568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4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5496" y="6550141"/>
            <a:ext cx="1368152" cy="308821"/>
            <a:chOff x="35496" y="6550141"/>
            <a:chExt cx="1368152" cy="308821"/>
          </a:xfrm>
        </p:grpSpPr>
        <p:sp>
          <p:nvSpPr>
            <p:cNvPr id="3" name="2 CuadroTexto"/>
            <p:cNvSpPr txBox="1"/>
            <p:nvPr/>
          </p:nvSpPr>
          <p:spPr>
            <a:xfrm>
              <a:off x="226723" y="6597352"/>
              <a:ext cx="11769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s-VE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Dev Computing</a:t>
              </a:r>
              <a:endParaRPr lang="es-VE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4" name="Picture 7" descr="C:\Users\seven\Desktop\oso\IMG-20200511-WA001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550141"/>
              <a:ext cx="263235" cy="2632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CuadroTexto"/>
          <p:cNvSpPr txBox="1"/>
          <p:nvPr/>
        </p:nvSpPr>
        <p:spPr>
          <a:xfrm>
            <a:off x="5076056" y="44937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8000" dirty="0" smtClean="0">
                <a:ln w="317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HTML5</a:t>
            </a:r>
            <a:endParaRPr lang="es-VE" sz="8000" dirty="0">
              <a:ln w="317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76056" y="2589872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000" dirty="0" smtClean="0"/>
              <a:t>El elemento body corresponde al conjunto principal de </a:t>
            </a:r>
            <a:r>
              <a:rPr lang="es-VE" sz="2000" dirty="0"/>
              <a:t>un documento </a:t>
            </a:r>
            <a:r>
              <a:rPr lang="es-VE" sz="2000" dirty="0" smtClean="0"/>
              <a:t>HTML y </a:t>
            </a:r>
            <a:r>
              <a:rPr lang="es-VE" sz="2000" dirty="0"/>
              <a:t>contiene la parte </a:t>
            </a:r>
            <a:r>
              <a:rPr lang="es-VE" sz="2000" dirty="0" smtClean="0"/>
              <a:t>visible construida </a:t>
            </a:r>
            <a:r>
              <a:rPr lang="es-VE" sz="2000" dirty="0"/>
              <a:t>a través de </a:t>
            </a:r>
            <a:r>
              <a:rPr lang="es-VE" sz="2000" dirty="0" smtClean="0"/>
              <a:t>etiquetas.</a:t>
            </a:r>
            <a:endParaRPr lang="es-VE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85" y="1673934"/>
            <a:ext cx="3400623" cy="32672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759" r="98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5709">
            <a:off x="47562" y="2783530"/>
            <a:ext cx="1063923" cy="56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Elipse"/>
          <p:cNvSpPr/>
          <p:nvPr/>
        </p:nvSpPr>
        <p:spPr>
          <a:xfrm>
            <a:off x="4355976" y="1491392"/>
            <a:ext cx="432048" cy="39644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11 Elipse"/>
          <p:cNvSpPr/>
          <p:nvPr/>
        </p:nvSpPr>
        <p:spPr>
          <a:xfrm>
            <a:off x="4508376" y="1422193"/>
            <a:ext cx="346890" cy="35062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3" name="Picture 16" descr="C:\Users\seven\Desktop\oso\siguiente verde.pn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t="11293" r="18766" b="10448"/>
          <a:stretch/>
        </p:blipFill>
        <p:spPr bwMode="auto">
          <a:xfrm>
            <a:off x="8337232" y="6042708"/>
            <a:ext cx="765803" cy="7568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1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5496" y="6550141"/>
            <a:ext cx="1368152" cy="308821"/>
            <a:chOff x="35496" y="6550141"/>
            <a:chExt cx="1368152" cy="308821"/>
          </a:xfrm>
        </p:grpSpPr>
        <p:sp>
          <p:nvSpPr>
            <p:cNvPr id="3" name="2 CuadroTexto"/>
            <p:cNvSpPr txBox="1"/>
            <p:nvPr/>
          </p:nvSpPr>
          <p:spPr>
            <a:xfrm>
              <a:off x="226723" y="6597352"/>
              <a:ext cx="11769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s-VE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Dev Computing</a:t>
              </a:r>
              <a:endParaRPr lang="es-VE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4" name="Picture 7" descr="C:\Users\seven\Desktop\oso\IMG-20200511-WA001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550141"/>
              <a:ext cx="263235" cy="2632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CuadroTexto"/>
          <p:cNvSpPr txBox="1"/>
          <p:nvPr/>
        </p:nvSpPr>
        <p:spPr>
          <a:xfrm>
            <a:off x="5076056" y="44937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8000" dirty="0" smtClean="0">
                <a:ln w="317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HTML5</a:t>
            </a:r>
            <a:endParaRPr lang="es-VE" sz="8000" dirty="0">
              <a:ln w="317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53880" y="2661880"/>
            <a:ext cx="4244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000" dirty="0" smtClean="0"/>
              <a:t>El elemento meta precisa los caracteres definidos para el texto en el documento, es utilizado para motores de búsqueda y se encuentra contenido dentro de la etiqueta head.  </a:t>
            </a:r>
            <a:endParaRPr lang="es-VE" sz="2000" dirty="0"/>
          </a:p>
        </p:txBody>
      </p:sp>
      <p:pic>
        <p:nvPicPr>
          <p:cNvPr id="4098" name="Picture 2" descr="C:\Users\seven\Desktop\oso\esquema_etiquetas_documento_htm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26"/>
          <a:stretch/>
        </p:blipFill>
        <p:spPr bwMode="auto">
          <a:xfrm rot="21365258">
            <a:off x="1086347" y="1635412"/>
            <a:ext cx="2349422" cy="1314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100" name="Picture 4" descr="C:\Users\seven\Desktop\oso\fff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5" r="21071"/>
          <a:stretch/>
        </p:blipFill>
        <p:spPr bwMode="auto">
          <a:xfrm rot="746504">
            <a:off x="2119969" y="3743637"/>
            <a:ext cx="1774372" cy="14954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18" b="98182" l="2768" r="989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494">
            <a:off x="264010" y="3458580"/>
            <a:ext cx="1267288" cy="72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6" descr="C:\Users\seven\Desktop\oso\siguiente verde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t="11293" r="18766" b="10448"/>
          <a:stretch/>
        </p:blipFill>
        <p:spPr bwMode="auto">
          <a:xfrm>
            <a:off x="8337232" y="6042708"/>
            <a:ext cx="765803" cy="7568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5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hlinkClick r:id="rId2" action="ppaction://hlinksldjump"/>
          </p:cNvPr>
          <p:cNvSpPr txBox="1"/>
          <p:nvPr/>
        </p:nvSpPr>
        <p:spPr>
          <a:xfrm>
            <a:off x="539552" y="908720"/>
            <a:ext cx="86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0000FF"/>
                </a:solidFill>
              </a:rPr>
              <a:t>Inicios</a:t>
            </a:r>
            <a:endParaRPr lang="es-VE" b="1" dirty="0">
              <a:solidFill>
                <a:srgbClr val="0000FF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59632" y="1403484"/>
            <a:ext cx="113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VE"/>
            </a:defPPr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rPr lang="es-VE" dirty="0" smtClean="0">
                <a:solidFill>
                  <a:schemeClr val="tx1"/>
                </a:solidFill>
              </a:rPr>
              <a:t>Utilidad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5" name="4 CuadroTexto">
            <a:hlinkClick r:id="rId3" action="ppaction://hlinksldjump"/>
          </p:cNvPr>
          <p:cNvSpPr txBox="1"/>
          <p:nvPr/>
        </p:nvSpPr>
        <p:spPr>
          <a:xfrm>
            <a:off x="1115616" y="2195572"/>
            <a:ext cx="121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VE"/>
            </a:defPPr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rPr lang="es-VE" dirty="0"/>
              <a:t>¿Qué es?</a:t>
            </a:r>
          </a:p>
        </p:txBody>
      </p:sp>
      <p:sp>
        <p:nvSpPr>
          <p:cNvPr id="6" name="5 CuadroTexto">
            <a:hlinkClick r:id="rId4" action="ppaction://hlinksldjump"/>
          </p:cNvPr>
          <p:cNvSpPr txBox="1"/>
          <p:nvPr/>
        </p:nvSpPr>
        <p:spPr>
          <a:xfrm>
            <a:off x="2519772" y="3934797"/>
            <a:ext cx="133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VE"/>
            </a:defPPr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rPr lang="es-VE" dirty="0"/>
              <a:t>¿Que necesitas?</a:t>
            </a:r>
          </a:p>
        </p:txBody>
      </p:sp>
      <p:sp>
        <p:nvSpPr>
          <p:cNvPr id="8" name="7 CuadroTexto">
            <a:hlinkClick r:id="rId5" action="ppaction://hlinksldjump"/>
          </p:cNvPr>
          <p:cNvSpPr txBox="1"/>
          <p:nvPr/>
        </p:nvSpPr>
        <p:spPr>
          <a:xfrm>
            <a:off x="3851920" y="4869160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VE"/>
            </a:defPPr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rPr lang="es-VE" dirty="0"/>
              <a:t>Estructura</a:t>
            </a:r>
          </a:p>
        </p:txBody>
      </p:sp>
      <p:sp>
        <p:nvSpPr>
          <p:cNvPr id="9" name="8 CuadroTexto">
            <a:hlinkClick r:id="rId6" action="ppaction://hlinksldjump"/>
          </p:cNvPr>
          <p:cNvSpPr txBox="1"/>
          <p:nvPr/>
        </p:nvSpPr>
        <p:spPr>
          <a:xfrm>
            <a:off x="5042264" y="5589240"/>
            <a:ext cx="1473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VE"/>
            </a:defPPr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rPr lang="es-VE" dirty="0" smtClean="0"/>
              <a:t>Elementos / Atributos</a:t>
            </a:r>
            <a:endParaRPr lang="es-VE" dirty="0"/>
          </a:p>
        </p:txBody>
      </p:sp>
      <p:cxnSp>
        <p:nvCxnSpPr>
          <p:cNvPr id="10" name="9 Conector recto"/>
          <p:cNvCxnSpPr/>
          <p:nvPr/>
        </p:nvCxnSpPr>
        <p:spPr>
          <a:xfrm flipV="1">
            <a:off x="1763688" y="1008980"/>
            <a:ext cx="1991106" cy="84406"/>
          </a:xfrm>
          <a:prstGeom prst="line">
            <a:avLst/>
          </a:prstGeom>
          <a:ln w="127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427984" y="1724615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7200" b="1" dirty="0" smtClean="0">
                <a:ln w="18000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HTML5</a:t>
            </a:r>
            <a:endParaRPr lang="es-VE" sz="7200" b="1" dirty="0">
              <a:ln w="18000">
                <a:solidFill>
                  <a:schemeClr val="bg2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075" name="Picture 3" descr="C:\Users\seven\Desktop\oso\imag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091" y="2878579"/>
            <a:ext cx="1217556" cy="12175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cxnSp>
        <p:nvCxnSpPr>
          <p:cNvPr id="16" name="15 Conector recto"/>
          <p:cNvCxnSpPr/>
          <p:nvPr/>
        </p:nvCxnSpPr>
        <p:spPr>
          <a:xfrm>
            <a:off x="2395684" y="2492896"/>
            <a:ext cx="2464348" cy="803329"/>
          </a:xfrm>
          <a:prstGeom prst="line">
            <a:avLst/>
          </a:prstGeom>
          <a:ln w="127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>
            <a:stCxn id="6" idx="3"/>
          </p:cNvCxnSpPr>
          <p:nvPr/>
        </p:nvCxnSpPr>
        <p:spPr>
          <a:xfrm flipV="1">
            <a:off x="3851920" y="4048821"/>
            <a:ext cx="936104" cy="209142"/>
          </a:xfrm>
          <a:prstGeom prst="line">
            <a:avLst/>
          </a:prstGeom>
          <a:ln w="127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V="1">
            <a:off x="2339752" y="1260125"/>
            <a:ext cx="1415042" cy="297969"/>
          </a:xfrm>
          <a:prstGeom prst="line">
            <a:avLst/>
          </a:prstGeom>
          <a:ln w="127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>
            <a:stCxn id="8" idx="3"/>
          </p:cNvCxnSpPr>
          <p:nvPr/>
        </p:nvCxnSpPr>
        <p:spPr>
          <a:xfrm flipV="1">
            <a:off x="5184068" y="4869160"/>
            <a:ext cx="1332148" cy="184666"/>
          </a:xfrm>
          <a:prstGeom prst="line">
            <a:avLst/>
          </a:prstGeom>
          <a:ln w="127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flipV="1">
            <a:off x="6333984" y="5589240"/>
            <a:ext cx="758296" cy="360469"/>
          </a:xfrm>
          <a:prstGeom prst="line">
            <a:avLst/>
          </a:prstGeom>
          <a:ln w="127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C:\Users\seven\Desktop\oso\descarga (1)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9" t="471" r="22361" b="-471"/>
          <a:stretch/>
        </p:blipFill>
        <p:spPr bwMode="auto">
          <a:xfrm>
            <a:off x="4247448" y="459866"/>
            <a:ext cx="1225167" cy="10982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even\Desktop\oso\organizar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0" r="26574"/>
          <a:stretch/>
        </p:blipFill>
        <p:spPr bwMode="auto">
          <a:xfrm>
            <a:off x="6876256" y="4109321"/>
            <a:ext cx="1656184" cy="1263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3080 Grupo"/>
          <p:cNvGrpSpPr/>
          <p:nvPr/>
        </p:nvGrpSpPr>
        <p:grpSpPr>
          <a:xfrm>
            <a:off x="35496" y="6550141"/>
            <a:ext cx="1368152" cy="308821"/>
            <a:chOff x="35496" y="6550141"/>
            <a:chExt cx="1368152" cy="308821"/>
          </a:xfrm>
        </p:grpSpPr>
        <p:sp>
          <p:nvSpPr>
            <p:cNvPr id="3079" name="3078 CuadroTexto"/>
            <p:cNvSpPr txBox="1"/>
            <p:nvPr/>
          </p:nvSpPr>
          <p:spPr>
            <a:xfrm>
              <a:off x="226723" y="6597352"/>
              <a:ext cx="11769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s-VE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Dev Computing</a:t>
              </a:r>
              <a:endParaRPr lang="es-VE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3080" name="Picture 7" descr="C:\Users\seven\Desktop\oso\IMG-20200511-WA0018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550141"/>
              <a:ext cx="263235" cy="2632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2" name="21 Conector recto"/>
          <p:cNvCxnSpPr/>
          <p:nvPr/>
        </p:nvCxnSpPr>
        <p:spPr>
          <a:xfrm>
            <a:off x="971600" y="1260125"/>
            <a:ext cx="322646" cy="216024"/>
          </a:xfrm>
          <a:prstGeom prst="line">
            <a:avLst/>
          </a:prstGeom>
          <a:ln w="1905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32 CuadroTexto">
            <a:hlinkClick r:id="rId11" action="ppaction://hlinksldjump"/>
          </p:cNvPr>
          <p:cNvSpPr txBox="1"/>
          <p:nvPr/>
        </p:nvSpPr>
        <p:spPr>
          <a:xfrm>
            <a:off x="1547664" y="2998693"/>
            <a:ext cx="165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VE"/>
            </a:defPPr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rPr lang="es-VE" dirty="0" smtClean="0"/>
              <a:t>Declaración de documento</a:t>
            </a:r>
            <a:endParaRPr lang="es-VE" dirty="0"/>
          </a:p>
        </p:txBody>
      </p:sp>
      <p:cxnSp>
        <p:nvCxnSpPr>
          <p:cNvPr id="34" name="33 Conector recto"/>
          <p:cNvCxnSpPr/>
          <p:nvPr/>
        </p:nvCxnSpPr>
        <p:spPr>
          <a:xfrm>
            <a:off x="3047273" y="3448625"/>
            <a:ext cx="1740751" cy="177231"/>
          </a:xfrm>
          <a:prstGeom prst="line">
            <a:avLst/>
          </a:prstGeom>
          <a:ln w="127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16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5496" y="6550141"/>
            <a:ext cx="1368152" cy="308821"/>
            <a:chOff x="35496" y="6550141"/>
            <a:chExt cx="1368152" cy="308821"/>
          </a:xfrm>
        </p:grpSpPr>
        <p:sp>
          <p:nvSpPr>
            <p:cNvPr id="3" name="2 CuadroTexto"/>
            <p:cNvSpPr txBox="1"/>
            <p:nvPr/>
          </p:nvSpPr>
          <p:spPr>
            <a:xfrm>
              <a:off x="226723" y="6597352"/>
              <a:ext cx="11769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s-VE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Dev Computing</a:t>
              </a:r>
              <a:endParaRPr lang="es-VE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4" name="Picture 7" descr="C:\Users\seven\Desktop\oso\IMG-20200511-WA001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550141"/>
              <a:ext cx="263235" cy="2632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CuadroTexto"/>
          <p:cNvSpPr txBox="1"/>
          <p:nvPr/>
        </p:nvSpPr>
        <p:spPr>
          <a:xfrm>
            <a:off x="5076056" y="44937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8000" dirty="0" smtClean="0">
                <a:ln w="317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HTML5</a:t>
            </a:r>
            <a:endParaRPr lang="es-VE" sz="8000" dirty="0">
              <a:ln w="317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27984" y="2708920"/>
            <a:ext cx="4232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000" dirty="0" smtClean="0"/>
              <a:t>El atributo </a:t>
            </a:r>
            <a:r>
              <a:rPr lang="es-VE" sz="2000" dirty="0"/>
              <a:t>c</a:t>
            </a:r>
            <a:r>
              <a:rPr lang="es-VE" sz="2000" dirty="0" smtClean="0"/>
              <a:t>harset debe ser definido en los primeros 512 caracteres del documento; es decir después de la etiqueta &lt;head&gt;, para que todos los navegadores detecten la codificación de caracteres.   </a:t>
            </a:r>
            <a:endParaRPr lang="es-VE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83568" y="170080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VE"/>
            </a:defPPr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VE" dirty="0"/>
              <a:t>E</a:t>
            </a:r>
            <a:r>
              <a:rPr lang="es-VE" dirty="0" smtClean="0"/>
              <a:t>ste </a:t>
            </a:r>
            <a:r>
              <a:rPr lang="es-VE" dirty="0"/>
              <a:t>se encuentra contenido en el elemento meta.</a:t>
            </a:r>
          </a:p>
        </p:txBody>
      </p:sp>
      <p:pic>
        <p:nvPicPr>
          <p:cNvPr id="7171" name="Picture 3" descr="C:\Users\seven\Desktop\oso\buscador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15170"/>
            <a:ext cx="2380101" cy="769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678416"/>
            <a:ext cx="2362200" cy="1590675"/>
          </a:xfrm>
          <a:prstGeom prst="rect">
            <a:avLst/>
          </a:prstGeom>
          <a:solidFill>
            <a:srgbClr val="FFFFFF">
              <a:shade val="85000"/>
            </a:srgbClr>
          </a:solidFill>
          <a:ln w="349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/>
        </p:spPr>
      </p:pic>
      <p:cxnSp>
        <p:nvCxnSpPr>
          <p:cNvPr id="11" name="10 Conector recto"/>
          <p:cNvCxnSpPr/>
          <p:nvPr/>
        </p:nvCxnSpPr>
        <p:spPr>
          <a:xfrm>
            <a:off x="1763688" y="3305800"/>
            <a:ext cx="144016" cy="576064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16" descr="C:\Users\seven\Desktop\oso\siguiente verde.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t="11293" r="18766" b="10448"/>
          <a:stretch/>
        </p:blipFill>
        <p:spPr bwMode="auto">
          <a:xfrm>
            <a:off x="8337232" y="6042708"/>
            <a:ext cx="765803" cy="7568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5496" y="6550141"/>
            <a:ext cx="1368152" cy="308821"/>
            <a:chOff x="35496" y="6550141"/>
            <a:chExt cx="1368152" cy="308821"/>
          </a:xfrm>
        </p:grpSpPr>
        <p:sp>
          <p:nvSpPr>
            <p:cNvPr id="3" name="2 CuadroTexto"/>
            <p:cNvSpPr txBox="1"/>
            <p:nvPr/>
          </p:nvSpPr>
          <p:spPr>
            <a:xfrm>
              <a:off x="226723" y="6597352"/>
              <a:ext cx="11769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s-VE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Dev Computing</a:t>
              </a:r>
              <a:endParaRPr lang="es-VE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4" name="Picture 7" descr="C:\Users\seven\Desktop\oso\IMG-20200511-WA001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550141"/>
              <a:ext cx="263235" cy="2632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CuadroTexto"/>
          <p:cNvSpPr txBox="1"/>
          <p:nvPr/>
        </p:nvSpPr>
        <p:spPr>
          <a:xfrm>
            <a:off x="5076056" y="44937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8000" dirty="0" smtClean="0">
                <a:ln w="317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HTML5</a:t>
            </a:r>
            <a:endParaRPr lang="es-VE" sz="8000" dirty="0">
              <a:ln w="317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27984" y="2825641"/>
            <a:ext cx="423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000" dirty="0" smtClean="0"/>
              <a:t>El atributo charset define que tipo de caracteres se van a utilizar en el documento y es más sencillo su uso con HTML5.</a:t>
            </a:r>
            <a:endParaRPr lang="es-VE" sz="2000" dirty="0"/>
          </a:p>
        </p:txBody>
      </p:sp>
      <p:pic>
        <p:nvPicPr>
          <p:cNvPr id="6146" name="Picture 2" descr="C:\Users\seven\Desktop\oso\descarga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92105"/>
            <a:ext cx="2237142" cy="1237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even\Desktop\oso\images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76" y="1628800"/>
            <a:ext cx="2981325" cy="15335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2555776" y="3212976"/>
            <a:ext cx="204306" cy="792088"/>
          </a:xfrm>
          <a:prstGeom prst="line">
            <a:avLst/>
          </a:prstGeom>
          <a:ln w="57150">
            <a:solidFill>
              <a:srgbClr val="0000FF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6" descr="C:\Users\seven\Desktop\oso\siguiente verde.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t="11293" r="18766" b="10448"/>
          <a:stretch/>
        </p:blipFill>
        <p:spPr bwMode="auto">
          <a:xfrm>
            <a:off x="8337232" y="6042708"/>
            <a:ext cx="765803" cy="7568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7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5496" y="6550141"/>
            <a:ext cx="1368152" cy="308821"/>
            <a:chOff x="35496" y="6550141"/>
            <a:chExt cx="1368152" cy="308821"/>
          </a:xfrm>
        </p:grpSpPr>
        <p:sp>
          <p:nvSpPr>
            <p:cNvPr id="3" name="2 CuadroTexto"/>
            <p:cNvSpPr txBox="1"/>
            <p:nvPr/>
          </p:nvSpPr>
          <p:spPr>
            <a:xfrm>
              <a:off x="226723" y="6597352"/>
              <a:ext cx="11769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s-VE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Dev Computing</a:t>
              </a:r>
              <a:endParaRPr lang="es-VE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4" name="Picture 7" descr="C:\Users\seven\Desktop\oso\IMG-20200511-WA001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550141"/>
              <a:ext cx="263235" cy="2632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CuadroTexto"/>
          <p:cNvSpPr txBox="1"/>
          <p:nvPr/>
        </p:nvSpPr>
        <p:spPr>
          <a:xfrm>
            <a:off x="5076056" y="44937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8000" dirty="0" smtClean="0">
                <a:ln w="317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HTML5</a:t>
            </a:r>
            <a:endParaRPr lang="es-VE" sz="8000" dirty="0">
              <a:ln w="317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27984" y="2825641"/>
            <a:ext cx="4232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000" dirty="0" smtClean="0"/>
              <a:t>El elemento meta a través del atributo name y content nos permite describir de forma sintetizada el contenido del documento para el uso general de su búsqueda en los browsers.</a:t>
            </a:r>
            <a:endParaRPr lang="es-VE" sz="2000" dirty="0"/>
          </a:p>
        </p:txBody>
      </p:sp>
      <p:pic>
        <p:nvPicPr>
          <p:cNvPr id="8194" name="Picture 2" descr="C:\Users\seven\Desktop\oso\fff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43641"/>
            <a:ext cx="2864363" cy="32815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8195" name="Picture 3" descr="C:\Users\seven\Desktop\oso\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73" b="95909" l="30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9457">
            <a:off x="1554261" y="3917697"/>
            <a:ext cx="2181225" cy="20955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C:\Users\seven\Desktop\oso\siguiente verde.pn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t="11293" r="18766" b="10448"/>
          <a:stretch/>
        </p:blipFill>
        <p:spPr bwMode="auto">
          <a:xfrm>
            <a:off x="8337232" y="6042708"/>
            <a:ext cx="765803" cy="7568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2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5496" y="6550141"/>
            <a:ext cx="1368152" cy="308821"/>
            <a:chOff x="35496" y="6550141"/>
            <a:chExt cx="1368152" cy="308821"/>
          </a:xfrm>
        </p:grpSpPr>
        <p:sp>
          <p:nvSpPr>
            <p:cNvPr id="3" name="2 CuadroTexto"/>
            <p:cNvSpPr txBox="1"/>
            <p:nvPr/>
          </p:nvSpPr>
          <p:spPr>
            <a:xfrm>
              <a:off x="226723" y="6597352"/>
              <a:ext cx="11769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s-VE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Dev Computing</a:t>
              </a:r>
              <a:endParaRPr lang="es-VE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4" name="Picture 7" descr="C:\Users\seven\Desktop\oso\IMG-20200511-WA001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550141"/>
              <a:ext cx="263235" cy="2632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CuadroTexto"/>
          <p:cNvSpPr txBox="1"/>
          <p:nvPr/>
        </p:nvSpPr>
        <p:spPr>
          <a:xfrm>
            <a:off x="5076056" y="44937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8000" dirty="0" smtClean="0">
                <a:ln w="317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HTML5</a:t>
            </a:r>
            <a:endParaRPr lang="es-VE" sz="8000" dirty="0">
              <a:ln w="317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27984" y="2825641"/>
            <a:ext cx="423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000" dirty="0" smtClean="0"/>
              <a:t>La etiqueta &lt;title&gt; se encuentra contenida dentro del elemento head y contiene el título del documento HTML5.</a:t>
            </a:r>
            <a:endParaRPr lang="es-VE" sz="2000" dirty="0"/>
          </a:p>
        </p:txBody>
      </p:sp>
      <p:pic>
        <p:nvPicPr>
          <p:cNvPr id="9218" name="Picture 2" descr="C:\Users\seven\Desktop\oso\tit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t="15595"/>
          <a:stretch/>
        </p:blipFill>
        <p:spPr bwMode="auto">
          <a:xfrm>
            <a:off x="899592" y="1772816"/>
            <a:ext cx="2489076" cy="1423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 descr="C:\Users\seven\Desktop\oso\gggg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" r="7558"/>
          <a:stretch/>
        </p:blipFill>
        <p:spPr bwMode="auto">
          <a:xfrm>
            <a:off x="1611086" y="3573016"/>
            <a:ext cx="2329544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6 Rectángulo"/>
          <p:cNvSpPr/>
          <p:nvPr/>
        </p:nvSpPr>
        <p:spPr>
          <a:xfrm>
            <a:off x="683568" y="1556792"/>
            <a:ext cx="2880320" cy="1872208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9 Rectángulo"/>
          <p:cNvSpPr/>
          <p:nvPr/>
        </p:nvSpPr>
        <p:spPr>
          <a:xfrm>
            <a:off x="1403648" y="3429000"/>
            <a:ext cx="2736304" cy="2016224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7 Elipse"/>
          <p:cNvSpPr/>
          <p:nvPr/>
        </p:nvSpPr>
        <p:spPr>
          <a:xfrm>
            <a:off x="4283968" y="5517232"/>
            <a:ext cx="144016" cy="216024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8 Elipse"/>
          <p:cNvSpPr/>
          <p:nvPr/>
        </p:nvSpPr>
        <p:spPr>
          <a:xfrm>
            <a:off x="4572000" y="5517232"/>
            <a:ext cx="216024" cy="288032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3" name="Picture 3" descr="C:\Users\seven\Desktop\oso\regresar.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6648" r="7434" b="15139"/>
          <a:stretch/>
        </p:blipFill>
        <p:spPr bwMode="auto">
          <a:xfrm>
            <a:off x="8335070" y="6004021"/>
            <a:ext cx="720782" cy="7257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3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67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6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44008" y="2714144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VE"/>
            </a:defPPr>
            <a:lvl1pPr algn="r">
              <a:defRPr sz="2000"/>
            </a:lvl1pPr>
          </a:lstStyle>
          <a:p>
            <a:r>
              <a:rPr lang="es-VE" dirty="0"/>
              <a:t>Es conocido como un lenguaje de etiqueta publicado a finales del año </a:t>
            </a:r>
            <a:r>
              <a:rPr lang="es-VE" dirty="0" smtClean="0"/>
              <a:t>2014 y </a:t>
            </a:r>
            <a:r>
              <a:rPr lang="es-VE" dirty="0"/>
              <a:t>utilizado para el desarrollo de una página web, en el cual se define todo su contenido estructural</a:t>
            </a:r>
            <a:r>
              <a:rPr lang="es-VE" dirty="0" smtClean="0"/>
              <a:t>. </a:t>
            </a:r>
            <a:endParaRPr lang="es-VE" dirty="0"/>
          </a:p>
        </p:txBody>
      </p:sp>
      <p:sp>
        <p:nvSpPr>
          <p:cNvPr id="3" name="2 CuadroTexto"/>
          <p:cNvSpPr txBox="1"/>
          <p:nvPr/>
        </p:nvSpPr>
        <p:spPr>
          <a:xfrm>
            <a:off x="5076056" y="593393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8000" dirty="0" smtClean="0">
                <a:ln w="317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HTML5</a:t>
            </a:r>
            <a:endParaRPr lang="es-VE" sz="8000" dirty="0">
              <a:ln w="317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 descr="C:\Users\seven\Desktop\oso\regresar.pn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6648" r="7434" b="15139"/>
          <a:stretch/>
        </p:blipFill>
        <p:spPr bwMode="auto">
          <a:xfrm>
            <a:off x="8335070" y="6004021"/>
            <a:ext cx="720782" cy="7257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/>
          <p:nvPr/>
        </p:nvGrpSpPr>
        <p:grpSpPr>
          <a:xfrm>
            <a:off x="35496" y="6550141"/>
            <a:ext cx="1368152" cy="308821"/>
            <a:chOff x="35496" y="6550141"/>
            <a:chExt cx="1368152" cy="308821"/>
          </a:xfrm>
        </p:grpSpPr>
        <p:sp>
          <p:nvSpPr>
            <p:cNvPr id="15" name="14 CuadroTexto"/>
            <p:cNvSpPr txBox="1"/>
            <p:nvPr/>
          </p:nvSpPr>
          <p:spPr>
            <a:xfrm>
              <a:off x="226723" y="6597352"/>
              <a:ext cx="11769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s-VE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Dev Computing</a:t>
              </a:r>
              <a:endParaRPr lang="es-VE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16" name="Picture 7" descr="C:\Users\seven\Desktop\oso\IMG-20200511-WA001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550141"/>
              <a:ext cx="263235" cy="2632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even\Desktop\oso\20200511_1649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27" y="3933056"/>
            <a:ext cx="1674793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grpSp>
        <p:nvGrpSpPr>
          <p:cNvPr id="12" name="11 Grupo"/>
          <p:cNvGrpSpPr/>
          <p:nvPr/>
        </p:nvGrpSpPr>
        <p:grpSpPr>
          <a:xfrm>
            <a:off x="942443" y="1255112"/>
            <a:ext cx="1669832" cy="1669832"/>
            <a:chOff x="942443" y="1111097"/>
            <a:chExt cx="1669832" cy="1669832"/>
          </a:xfrm>
        </p:grpSpPr>
        <p:pic>
          <p:nvPicPr>
            <p:cNvPr id="2053" name="Picture 5" descr="C:\Users\seven\Desktop\oso\imagespe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443" y="1111097"/>
              <a:ext cx="1669832" cy="16698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  <p:sp>
          <p:nvSpPr>
            <p:cNvPr id="11" name="10 CuadroTexto"/>
            <p:cNvSpPr txBox="1"/>
            <p:nvPr/>
          </p:nvSpPr>
          <p:spPr>
            <a:xfrm>
              <a:off x="1331640" y="1208946"/>
              <a:ext cx="1080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2000" b="1" dirty="0" smtClean="0">
                  <a:solidFill>
                    <a:schemeClr val="bg1"/>
                  </a:solidFill>
                  <a:latin typeface="Bradley Hand ITC" pitchFamily="66" charset="0"/>
                </a:rPr>
                <a:t>¿Sabias que?</a:t>
              </a:r>
              <a:endParaRPr lang="es-VE" sz="2000" b="1" dirty="0">
                <a:solidFill>
                  <a:schemeClr val="bg1"/>
                </a:solidFill>
                <a:latin typeface="Bradley Hand ITC" pitchFamily="66" charset="0"/>
              </a:endParaRPr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1" t="65601" r="30770" b="16624"/>
          <a:stretch/>
        </p:blipFill>
        <p:spPr bwMode="auto">
          <a:xfrm>
            <a:off x="470847" y="3568841"/>
            <a:ext cx="1338851" cy="728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23" y="2810493"/>
            <a:ext cx="1412055" cy="743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9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35496" y="6550141"/>
            <a:ext cx="1368152" cy="308821"/>
            <a:chOff x="35496" y="6550141"/>
            <a:chExt cx="1368152" cy="308821"/>
          </a:xfrm>
        </p:grpSpPr>
        <p:sp>
          <p:nvSpPr>
            <p:cNvPr id="4" name="3 CuadroTexto"/>
            <p:cNvSpPr txBox="1"/>
            <p:nvPr/>
          </p:nvSpPr>
          <p:spPr>
            <a:xfrm>
              <a:off x="226723" y="6597352"/>
              <a:ext cx="11769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s-VE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Dev Computing</a:t>
              </a:r>
              <a:endParaRPr lang="es-VE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5" name="Picture 7" descr="C:\Users\seven\Desktop\oso\IMG-20200511-WA001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550141"/>
              <a:ext cx="263235" cy="2632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6 CuadroTexto"/>
          <p:cNvSpPr txBox="1"/>
          <p:nvPr/>
        </p:nvSpPr>
        <p:spPr>
          <a:xfrm>
            <a:off x="5076056" y="44937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8000" dirty="0" smtClean="0">
                <a:ln w="317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HTML5</a:t>
            </a:r>
            <a:endParaRPr lang="es-VE" sz="8000" dirty="0">
              <a:ln w="317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Pentágono"/>
          <p:cNvSpPr/>
          <p:nvPr/>
        </p:nvSpPr>
        <p:spPr>
          <a:xfrm>
            <a:off x="4406010" y="2492896"/>
            <a:ext cx="4339836" cy="1015663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12 Pentágono"/>
          <p:cNvSpPr/>
          <p:nvPr/>
        </p:nvSpPr>
        <p:spPr>
          <a:xfrm>
            <a:off x="4406010" y="3843212"/>
            <a:ext cx="4339836" cy="1015663"/>
          </a:xfrm>
          <a:prstGeom prst="homePlate">
            <a:avLst/>
          </a:prstGeom>
          <a:solidFill>
            <a:srgbClr val="D75D5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4" name="13 CuadroTexto"/>
          <p:cNvSpPr txBox="1"/>
          <p:nvPr/>
        </p:nvSpPr>
        <p:spPr>
          <a:xfrm>
            <a:off x="4406010" y="2492896"/>
            <a:ext cx="3927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000" dirty="0" smtClean="0"/>
              <a:t>En HTML5 cada sección del documento posee una declaración diferenciada por etiquetas.</a:t>
            </a:r>
            <a:endParaRPr lang="es-VE" sz="2000" dirty="0"/>
          </a:p>
        </p:txBody>
      </p:sp>
      <p:pic>
        <p:nvPicPr>
          <p:cNvPr id="15" name="Picture 2" descr="C:\Users\seven\Desktop\oso\pre-zoholics-computad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18" y="1412776"/>
            <a:ext cx="2558562" cy="17046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16" name="15 CuadroTexto"/>
          <p:cNvSpPr txBox="1"/>
          <p:nvPr/>
        </p:nvSpPr>
        <p:spPr>
          <a:xfrm>
            <a:off x="4406010" y="3853497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000" dirty="0" smtClean="0"/>
              <a:t>Un documento HTML es un archivo de texto que se encuentra estrictamente organizado.</a:t>
            </a:r>
            <a:endParaRPr lang="es-VE" sz="2000" dirty="0"/>
          </a:p>
        </p:txBody>
      </p:sp>
      <p:pic>
        <p:nvPicPr>
          <p:cNvPr id="17" name="Picture 2" descr="C:\Users\seven\Desktop\oso\descarga (1)hjhjh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92" y="3746446"/>
            <a:ext cx="1331590" cy="1612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" name="18 Llamada rectangular redondeada"/>
          <p:cNvSpPr/>
          <p:nvPr/>
        </p:nvSpPr>
        <p:spPr>
          <a:xfrm>
            <a:off x="589587" y="3645024"/>
            <a:ext cx="1567312" cy="504056"/>
          </a:xfrm>
          <a:prstGeom prst="wedgeRoundRectCallout">
            <a:avLst>
              <a:gd name="adj1" fmla="val 44237"/>
              <a:gd name="adj2" fmla="val 90673"/>
              <a:gd name="adj3" fmla="val 16667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0" name="19 CuadroTexto"/>
          <p:cNvSpPr txBox="1"/>
          <p:nvPr/>
        </p:nvSpPr>
        <p:spPr>
          <a:xfrm>
            <a:off x="539552" y="3696997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  <a:latin typeface="Bradley Hand ITC" pitchFamily="66" charset="0"/>
              </a:rPr>
              <a:t>¿Sabías que?</a:t>
            </a:r>
            <a:endParaRPr lang="es-VE" sz="2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pic>
        <p:nvPicPr>
          <p:cNvPr id="22" name="Picture 3" descr="C:\Users\seven\Desktop\oso\regresar.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6648" r="7434" b="15139"/>
          <a:stretch/>
        </p:blipFill>
        <p:spPr bwMode="auto">
          <a:xfrm>
            <a:off x="8335070" y="6004021"/>
            <a:ext cx="720782" cy="7257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4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even\Desktop\oso\regresar.pn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6648" r="7434" b="15139"/>
          <a:stretch/>
        </p:blipFill>
        <p:spPr bwMode="auto">
          <a:xfrm>
            <a:off x="8335070" y="6004021"/>
            <a:ext cx="720782" cy="7257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076056" y="44937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8000" dirty="0" smtClean="0">
                <a:ln w="317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HTML5</a:t>
            </a:r>
            <a:endParaRPr lang="es-VE" sz="8000" dirty="0">
              <a:ln w="317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35496" y="6550141"/>
            <a:ext cx="1368152" cy="308821"/>
            <a:chOff x="35496" y="6550141"/>
            <a:chExt cx="1368152" cy="308821"/>
          </a:xfrm>
        </p:grpSpPr>
        <p:sp>
          <p:nvSpPr>
            <p:cNvPr id="7" name="6 CuadroTexto"/>
            <p:cNvSpPr txBox="1"/>
            <p:nvPr/>
          </p:nvSpPr>
          <p:spPr>
            <a:xfrm>
              <a:off x="226723" y="6597352"/>
              <a:ext cx="11769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s-VE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Dev Computing</a:t>
              </a:r>
              <a:endParaRPr lang="es-VE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8" name="Picture 7" descr="C:\Users\seven\Desktop\oso\IMG-20200511-WA001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550141"/>
              <a:ext cx="263235" cy="2632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15 CuadroTexto"/>
          <p:cNvSpPr txBox="1"/>
          <p:nvPr/>
        </p:nvSpPr>
        <p:spPr>
          <a:xfrm>
            <a:off x="4283968" y="2845385"/>
            <a:ext cx="4359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000" dirty="0" smtClean="0"/>
              <a:t>La declaración del documento «</a:t>
            </a:r>
            <a:r>
              <a:rPr lang="es-VE" sz="2000" i="1" dirty="0" smtClean="0"/>
              <a:t>DOCTYPE</a:t>
            </a:r>
            <a:r>
              <a:rPr lang="es-VE" sz="2000" dirty="0" smtClean="0"/>
              <a:t>», indica al navegador que versión de HTML esta en uso.</a:t>
            </a:r>
            <a:endParaRPr lang="es-VE" sz="20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7" y="1808632"/>
            <a:ext cx="4033313" cy="3060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2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5496" y="6550141"/>
            <a:ext cx="1368152" cy="308821"/>
            <a:chOff x="35496" y="6550141"/>
            <a:chExt cx="1368152" cy="308821"/>
          </a:xfrm>
        </p:grpSpPr>
        <p:sp>
          <p:nvSpPr>
            <p:cNvPr id="6" name="5 CuadroTexto"/>
            <p:cNvSpPr txBox="1"/>
            <p:nvPr/>
          </p:nvSpPr>
          <p:spPr>
            <a:xfrm>
              <a:off x="226723" y="6597352"/>
              <a:ext cx="11769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s-VE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Dev Computing</a:t>
              </a:r>
              <a:endParaRPr lang="es-VE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7" name="Picture 7" descr="C:\Users\seven\Desktop\oso\IMG-20200511-WA001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550141"/>
              <a:ext cx="263235" cy="2632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7 CuadroTexto"/>
          <p:cNvSpPr txBox="1"/>
          <p:nvPr/>
        </p:nvSpPr>
        <p:spPr>
          <a:xfrm>
            <a:off x="4283968" y="2845385"/>
            <a:ext cx="4359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000" dirty="0" smtClean="0"/>
              <a:t>Simplemente puedes utilizar un Bloc de Notas o algún editor de texto como «Sublime Text, Atom, Adobe Brackets, entre otros».</a:t>
            </a:r>
            <a:endParaRPr lang="es-VE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076056" y="44937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8000" dirty="0" smtClean="0">
                <a:ln w="317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HTML5</a:t>
            </a:r>
            <a:endParaRPr lang="es-VE" sz="8000" dirty="0">
              <a:ln w="317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96400" y="1412776"/>
            <a:ext cx="2512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VE"/>
            </a:defPPr>
            <a:lvl1pPr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  <a:latin typeface="Bradley Hand ITC" pitchFamily="66" charset="0"/>
              </a:defRPr>
            </a:lvl1pPr>
          </a:lstStyle>
          <a:p>
            <a:r>
              <a:rPr lang="es-VE" sz="2200" dirty="0"/>
              <a:t>¿Qué necesitas para </a:t>
            </a:r>
            <a:r>
              <a:rPr lang="es-VE" sz="2200" dirty="0" smtClean="0"/>
              <a:t>iniciar?</a:t>
            </a:r>
            <a:endParaRPr lang="es-VE" sz="2200" dirty="0"/>
          </a:p>
        </p:txBody>
      </p:sp>
      <p:pic>
        <p:nvPicPr>
          <p:cNvPr id="11" name="Picture 3" descr="C:\Users\seven\Desktop\oso\regresar.pn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6648" r="7434" b="15139"/>
          <a:stretch/>
        </p:blipFill>
        <p:spPr bwMode="auto">
          <a:xfrm>
            <a:off x="8335070" y="6004021"/>
            <a:ext cx="720782" cy="7257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even\Desktop\oso\descarga (1)ggg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72" y="2370187"/>
            <a:ext cx="2209800" cy="2066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C:\Users\seven\Desktop\oso\descarga (1)tt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41168"/>
            <a:ext cx="809003" cy="5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even\Desktop\oso\ato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35" y="4941168"/>
            <a:ext cx="813891" cy="5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seven\Desktop\oso\sublime tex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102" y="4941168"/>
            <a:ext cx="783133" cy="5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963094" y="5471646"/>
            <a:ext cx="1032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100" dirty="0" smtClean="0">
                <a:solidFill>
                  <a:schemeClr val="bg1">
                    <a:lumMod val="50000"/>
                  </a:schemeClr>
                </a:solidFill>
              </a:rPr>
              <a:t>Sublime Text</a:t>
            </a:r>
            <a:endParaRPr lang="es-V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908559" y="5471646"/>
            <a:ext cx="1032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100" dirty="0" smtClean="0">
                <a:solidFill>
                  <a:schemeClr val="bg1">
                    <a:lumMod val="50000"/>
                  </a:schemeClr>
                </a:solidFill>
              </a:rPr>
              <a:t>Atom</a:t>
            </a:r>
            <a:endParaRPr lang="es-V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27584" y="5471646"/>
            <a:ext cx="1032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100" dirty="0" smtClean="0">
                <a:solidFill>
                  <a:schemeClr val="bg1">
                    <a:lumMod val="50000"/>
                  </a:schemeClr>
                </a:solidFill>
              </a:rPr>
              <a:t>Bloc de Notas</a:t>
            </a:r>
            <a:endParaRPr lang="es-V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5496" y="6550141"/>
            <a:ext cx="1368152" cy="308821"/>
            <a:chOff x="35496" y="6550141"/>
            <a:chExt cx="1368152" cy="308821"/>
          </a:xfrm>
        </p:grpSpPr>
        <p:sp>
          <p:nvSpPr>
            <p:cNvPr id="6" name="5 CuadroTexto"/>
            <p:cNvSpPr txBox="1"/>
            <p:nvPr/>
          </p:nvSpPr>
          <p:spPr>
            <a:xfrm>
              <a:off x="226723" y="6597352"/>
              <a:ext cx="11769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s-VE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Dev Computing</a:t>
              </a:r>
              <a:endParaRPr lang="es-VE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7" name="Picture 7" descr="C:\Users\seven\Desktop\oso\IMG-20200511-WA001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550141"/>
              <a:ext cx="263235" cy="2632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7 CuadroTexto"/>
          <p:cNvSpPr txBox="1"/>
          <p:nvPr/>
        </p:nvSpPr>
        <p:spPr>
          <a:xfrm>
            <a:off x="4283968" y="2845385"/>
            <a:ext cx="4359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000" dirty="0" smtClean="0"/>
              <a:t>Una vez declarado el tipo de documento, se construye la estructura del tipo «árbol», teniendo como «raíz» el elemento &lt;html&gt;. </a:t>
            </a:r>
            <a:endParaRPr lang="es-VE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076056" y="44937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8000" dirty="0" smtClean="0">
                <a:ln w="317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HTML5</a:t>
            </a:r>
            <a:endParaRPr lang="es-VE" sz="8000" dirty="0">
              <a:ln w="317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16" descr="C:\Users\seven\Desktop\oso\siguiente verde.pn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t="11293" r="18766" b="10448"/>
          <a:stretch/>
        </p:blipFill>
        <p:spPr bwMode="auto">
          <a:xfrm>
            <a:off x="8337232" y="6042708"/>
            <a:ext cx="765803" cy="7568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even\Desktop\oso\images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12740"/>
            <a:ext cx="1512167" cy="1512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even\Desktop\oso\rompecabezas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2212911" cy="12070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83" y="3389278"/>
            <a:ext cx="960329" cy="716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4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5496" y="6550141"/>
            <a:ext cx="1368152" cy="308821"/>
            <a:chOff x="35496" y="6550141"/>
            <a:chExt cx="1368152" cy="308821"/>
          </a:xfrm>
        </p:grpSpPr>
        <p:sp>
          <p:nvSpPr>
            <p:cNvPr id="3" name="2 CuadroTexto"/>
            <p:cNvSpPr txBox="1"/>
            <p:nvPr/>
          </p:nvSpPr>
          <p:spPr>
            <a:xfrm>
              <a:off x="226723" y="6597352"/>
              <a:ext cx="11769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s-VE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Dev Computing</a:t>
              </a:r>
              <a:endParaRPr lang="es-VE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4" name="Picture 7" descr="C:\Users\seven\Desktop\oso\IMG-20200511-WA001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550141"/>
              <a:ext cx="263235" cy="2632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CuadroTexto"/>
          <p:cNvSpPr txBox="1"/>
          <p:nvPr/>
        </p:nvSpPr>
        <p:spPr>
          <a:xfrm>
            <a:off x="4283968" y="2845385"/>
            <a:ext cx="4359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000" dirty="0" smtClean="0"/>
              <a:t>Un documento HTML5 deberá ser guardado con la extensión «.</a:t>
            </a:r>
            <a:r>
              <a:rPr lang="es-VE" sz="2000" dirty="0" err="1" smtClean="0"/>
              <a:t>html</a:t>
            </a:r>
            <a:r>
              <a:rPr lang="es-VE" sz="2000" dirty="0" smtClean="0"/>
              <a:t>» o «.</a:t>
            </a:r>
            <a:r>
              <a:rPr lang="es-VE" sz="2000" dirty="0" err="1" smtClean="0"/>
              <a:t>htm</a:t>
            </a:r>
            <a:r>
              <a:rPr lang="es-VE" sz="2000" dirty="0" smtClean="0"/>
              <a:t>», sin diferenciación alguna de su uso en la actualidad.</a:t>
            </a:r>
            <a:endParaRPr lang="es-VE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076056" y="44937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8000" dirty="0" smtClean="0">
                <a:ln w="317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HTML5</a:t>
            </a:r>
            <a:endParaRPr lang="es-VE" sz="8000" dirty="0">
              <a:ln w="317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3935" y="3015658"/>
            <a:ext cx="2133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VE"/>
            </a:defPPr>
            <a:lvl1pPr>
              <a:defRPr sz="2200" b="1">
                <a:solidFill>
                  <a:schemeClr val="accent2">
                    <a:lumMod val="60000"/>
                    <a:lumOff val="40000"/>
                  </a:schemeClr>
                </a:solidFill>
                <a:latin typeface="Bradley Hand ITC" pitchFamily="66" charset="0"/>
              </a:defRPr>
            </a:lvl1pPr>
          </a:lstStyle>
          <a:p>
            <a:r>
              <a:rPr lang="es-VE" dirty="0"/>
              <a:t>¿Qué extensión se </a:t>
            </a:r>
            <a:r>
              <a:rPr lang="es-VE" dirty="0" smtClean="0"/>
              <a:t>utiliza?</a:t>
            </a:r>
            <a:endParaRPr lang="es-VE" dirty="0"/>
          </a:p>
        </p:txBody>
      </p:sp>
      <p:grpSp>
        <p:nvGrpSpPr>
          <p:cNvPr id="10" name="9 Grupo"/>
          <p:cNvGrpSpPr/>
          <p:nvPr/>
        </p:nvGrpSpPr>
        <p:grpSpPr>
          <a:xfrm rot="6114231">
            <a:off x="2018483" y="3441739"/>
            <a:ext cx="680330" cy="192504"/>
            <a:chOff x="1183828" y="3068960"/>
            <a:chExt cx="680330" cy="192504"/>
          </a:xfrm>
        </p:grpSpPr>
        <p:sp>
          <p:nvSpPr>
            <p:cNvPr id="11" name="10 Cheurón"/>
            <p:cNvSpPr/>
            <p:nvPr/>
          </p:nvSpPr>
          <p:spPr>
            <a:xfrm>
              <a:off x="1183828" y="3068960"/>
              <a:ext cx="219820" cy="192504"/>
            </a:xfrm>
            <a:prstGeom prst="chevr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chemeClr val="tx1"/>
                </a:solidFill>
              </a:endParaRPr>
            </a:p>
          </p:txBody>
        </p:sp>
        <p:sp>
          <p:nvSpPr>
            <p:cNvPr id="12" name="11 Cheurón"/>
            <p:cNvSpPr/>
            <p:nvPr/>
          </p:nvSpPr>
          <p:spPr>
            <a:xfrm>
              <a:off x="1403648" y="3068960"/>
              <a:ext cx="219820" cy="192504"/>
            </a:xfrm>
            <a:prstGeom prst="chevr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chemeClr val="tx1"/>
                </a:solidFill>
              </a:endParaRPr>
            </a:p>
          </p:txBody>
        </p:sp>
        <p:sp>
          <p:nvSpPr>
            <p:cNvPr id="13" name="12 Cheurón"/>
            <p:cNvSpPr/>
            <p:nvPr/>
          </p:nvSpPr>
          <p:spPr>
            <a:xfrm>
              <a:off x="1644338" y="3068960"/>
              <a:ext cx="219820" cy="192504"/>
            </a:xfrm>
            <a:prstGeom prst="chevr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 rot="6174262">
            <a:off x="2733173" y="3067989"/>
            <a:ext cx="680330" cy="192504"/>
            <a:chOff x="1183828" y="3068960"/>
            <a:chExt cx="680330" cy="192504"/>
          </a:xfrm>
        </p:grpSpPr>
        <p:sp>
          <p:nvSpPr>
            <p:cNvPr id="15" name="14 Cheurón"/>
            <p:cNvSpPr/>
            <p:nvPr/>
          </p:nvSpPr>
          <p:spPr>
            <a:xfrm>
              <a:off x="1183828" y="3068960"/>
              <a:ext cx="219820" cy="192504"/>
            </a:xfrm>
            <a:prstGeom prst="chevr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chemeClr val="tx1"/>
                </a:solidFill>
              </a:endParaRPr>
            </a:p>
          </p:txBody>
        </p:sp>
        <p:sp>
          <p:nvSpPr>
            <p:cNvPr id="16" name="15 Cheurón"/>
            <p:cNvSpPr/>
            <p:nvPr/>
          </p:nvSpPr>
          <p:spPr>
            <a:xfrm>
              <a:off x="1403648" y="3068960"/>
              <a:ext cx="219820" cy="192504"/>
            </a:xfrm>
            <a:prstGeom prst="chevr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chemeClr val="tx1"/>
                </a:solidFill>
              </a:endParaRPr>
            </a:p>
          </p:txBody>
        </p:sp>
        <p:sp>
          <p:nvSpPr>
            <p:cNvPr id="17" name="16 Cheurón"/>
            <p:cNvSpPr/>
            <p:nvPr/>
          </p:nvSpPr>
          <p:spPr>
            <a:xfrm>
              <a:off x="1644338" y="3068960"/>
              <a:ext cx="219820" cy="192504"/>
            </a:xfrm>
            <a:prstGeom prst="chevr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6" descr="C:\Users\seven\Desktop\oso\siguiente verde.pn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t="11293" r="18766" b="10448"/>
          <a:stretch/>
        </p:blipFill>
        <p:spPr bwMode="auto">
          <a:xfrm>
            <a:off x="8337232" y="6042708"/>
            <a:ext cx="765803" cy="7568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even\Desktop\oso\doc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67" y="3880332"/>
            <a:ext cx="1695972" cy="1695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even\Desktop\oso\images (1)g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401" y="1196752"/>
            <a:ext cx="1774487" cy="1390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5496" y="6550141"/>
            <a:ext cx="1368152" cy="308821"/>
            <a:chOff x="35496" y="6550141"/>
            <a:chExt cx="1368152" cy="308821"/>
          </a:xfrm>
        </p:grpSpPr>
        <p:sp>
          <p:nvSpPr>
            <p:cNvPr id="3" name="2 CuadroTexto"/>
            <p:cNvSpPr txBox="1"/>
            <p:nvPr/>
          </p:nvSpPr>
          <p:spPr>
            <a:xfrm>
              <a:off x="226723" y="6597352"/>
              <a:ext cx="11769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s-VE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Dev Computing</a:t>
              </a:r>
              <a:endParaRPr lang="es-VE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4" name="Picture 7" descr="C:\Users\seven\Desktop\oso\IMG-20200511-WA001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550141"/>
              <a:ext cx="263235" cy="2632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CuadroTexto"/>
          <p:cNvSpPr txBox="1"/>
          <p:nvPr/>
        </p:nvSpPr>
        <p:spPr>
          <a:xfrm>
            <a:off x="4283968" y="2845385"/>
            <a:ext cx="4359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000" dirty="0" smtClean="0"/>
              <a:t>La mayoría de las etiquetas en HTML5 utilizan pares (etiqueta de apertura y de cierre).</a:t>
            </a:r>
            <a:endParaRPr lang="es-VE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076056" y="44937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8000" dirty="0" smtClean="0">
                <a:ln w="317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HTML5</a:t>
            </a:r>
            <a:endParaRPr lang="es-VE" sz="8000" dirty="0">
              <a:ln w="317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3" descr="C:\Users\seven\Desktop\oso\descar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0704">
            <a:off x="658372" y="1094565"/>
            <a:ext cx="2948399" cy="195491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8" name="Picture 3" descr="C:\Users\seven\Desktop\oso\regresar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6648" r="7434" b="15139"/>
          <a:stretch/>
        </p:blipFill>
        <p:spPr bwMode="auto">
          <a:xfrm>
            <a:off x="8335070" y="6004021"/>
            <a:ext cx="720782" cy="7257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seven\Desktop\oso\146559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76" y="3327185"/>
            <a:ext cx="1651222" cy="165122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Flecha izquierda y arriba"/>
          <p:cNvSpPr/>
          <p:nvPr/>
        </p:nvSpPr>
        <p:spPr>
          <a:xfrm rot="5687898">
            <a:off x="1368932" y="3152377"/>
            <a:ext cx="576064" cy="749887"/>
          </a:xfrm>
          <a:prstGeom prst="lef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681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5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793</TotalTime>
  <Words>710</Words>
  <Application>Microsoft Office PowerPoint</Application>
  <PresentationFormat>Presentación en pantalla (4:3)</PresentationFormat>
  <Paragraphs>95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seven</dc:creator>
  <cp:lastModifiedBy>seven</cp:lastModifiedBy>
  <cp:revision>184</cp:revision>
  <dcterms:created xsi:type="dcterms:W3CDTF">2020-05-13T12:30:52Z</dcterms:created>
  <dcterms:modified xsi:type="dcterms:W3CDTF">2020-05-16T07:23:55Z</dcterms:modified>
</cp:coreProperties>
</file>